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8" r:id="rId4"/>
    <p:sldId id="257" r:id="rId5"/>
    <p:sldId id="285" r:id="rId6"/>
    <p:sldId id="260" r:id="rId7"/>
    <p:sldId id="279" r:id="rId8"/>
    <p:sldId id="286" r:id="rId9"/>
    <p:sldId id="288" r:id="rId10"/>
    <p:sldId id="261" r:id="rId11"/>
    <p:sldId id="262" r:id="rId12"/>
    <p:sldId id="294" r:id="rId13"/>
    <p:sldId id="296" r:id="rId14"/>
    <p:sldId id="297" r:id="rId15"/>
    <p:sldId id="271" r:id="rId16"/>
    <p:sldId id="272" r:id="rId17"/>
    <p:sldId id="290" r:id="rId18"/>
    <p:sldId id="292" r:id="rId19"/>
    <p:sldId id="291" r:id="rId20"/>
    <p:sldId id="300" r:id="rId21"/>
    <p:sldId id="303" r:id="rId22"/>
    <p:sldId id="304" r:id="rId23"/>
    <p:sldId id="293" r:id="rId24"/>
    <p:sldId id="281" r:id="rId25"/>
    <p:sldId id="30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89"/>
    <a:srgbClr val="92FF01"/>
    <a:srgbClr val="A6FF2F"/>
    <a:srgbClr val="FFD347"/>
    <a:srgbClr val="998BFF"/>
    <a:srgbClr val="563FFF"/>
    <a:srgbClr val="001A9E"/>
    <a:srgbClr val="00C425"/>
    <a:srgbClr val="0028EE"/>
    <a:srgbClr val="01996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9" autoAdjust="0"/>
    <p:restoredTop sz="94660"/>
  </p:normalViewPr>
  <p:slideViewPr>
    <p:cSldViewPr>
      <p:cViewPr varScale="1">
        <p:scale>
          <a:sx n="68" d="100"/>
          <a:sy n="68" d="100"/>
        </p:scale>
        <p:origin x="-1428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AA9D5-DB20-4C83-900D-AF6D7EA9A3A1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2EF4B-9ED3-419E-A00D-08B163EAE5D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rian%20Giffin\Documents\MATLAB\myavifile.av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rian%20Giffin\Documents\MATLAB\myavifile2.avi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rian%20Giffin\Documents\MATLAB\myavifile4.avi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rian%20Giffin\Documents\Research\Masters%20Project\confinedcube.av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Brian%20Giffin\Documents\Research\Masters%20Project\highdamage.avi" TargetMode="External"/><Relationship Id="rId1" Type="http://schemas.openxmlformats.org/officeDocument/2006/relationships/video" Target="file:///C:\Users\Brian%20Giffin\Documents\Research\Masters%20Project\lowdamage.avi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 l="53880" t="51041" r="31479" b="21875"/>
          <a:stretch>
            <a:fillRect/>
          </a:stretch>
        </p:blipFill>
        <p:spPr bwMode="auto">
          <a:xfrm>
            <a:off x="6172200" y="896112"/>
            <a:ext cx="2362200" cy="245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3276600"/>
            <a:ext cx="8915400" cy="182880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tx2"/>
                </a:solidFill>
              </a:rPr>
              <a:t>A Smeared-Crack Approach to Modeling Hydraulic Fracture in GEOS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5029200"/>
            <a:ext cx="5715000" cy="17526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Brian </a:t>
            </a:r>
            <a:r>
              <a:rPr lang="en-US" dirty="0" err="1" smtClean="0">
                <a:solidFill>
                  <a:schemeClr val="tx1"/>
                </a:solidFill>
              </a:rPr>
              <a:t>Giffin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under the advisement of Dr. Mark Rashid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and in collaboration with Dr. Randolph </a:t>
            </a:r>
            <a:r>
              <a:rPr lang="en-US" dirty="0" err="1" smtClean="0">
                <a:solidFill>
                  <a:schemeClr val="tx1"/>
                </a:solidFill>
              </a:rPr>
              <a:t>Settgast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February 13, 2015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/>
          <a:srcRect l="34553" t="52083" r="50220" b="20833"/>
          <a:stretch>
            <a:fillRect/>
          </a:stretch>
        </p:blipFill>
        <p:spPr bwMode="auto">
          <a:xfrm>
            <a:off x="3429000" y="914400"/>
            <a:ext cx="2456688" cy="245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 l="53880" t="17708" r="30893" b="55209"/>
          <a:stretch>
            <a:fillRect/>
          </a:stretch>
        </p:blipFill>
        <p:spPr bwMode="auto">
          <a:xfrm>
            <a:off x="685800" y="914400"/>
            <a:ext cx="2456688" cy="245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Weak Form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0" y="838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0" y="1666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0" y="20478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0" y="2886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1667" t="50000" r="31250" b="24074"/>
          <a:stretch>
            <a:fillRect/>
          </a:stretch>
        </p:blipFill>
        <p:spPr bwMode="auto">
          <a:xfrm>
            <a:off x="228600" y="2286000"/>
            <a:ext cx="8610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18375" t="27083" r="22474" b="19792"/>
          <a:stretch>
            <a:fillRect/>
          </a:stretch>
        </p:blipFill>
        <p:spPr bwMode="auto">
          <a:xfrm>
            <a:off x="609600" y="1905000"/>
            <a:ext cx="7696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ln>
                          <a:noFill/>
                        </a:ln>
                      </a:endParaRPr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Finite Element System of Equations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Damage Mechanics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1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b="1" dirty="0" smtClean="0"/>
              <a:t>Proof of concept using a simple isotropic material degradation scheme: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Consider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damage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parameter: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Evolve material properties using an appropriate failure criterion to emulate fracture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Desired behavior: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kumimoji="0" lang="el-G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σ</a:t>
            </a:r>
            <a:r>
              <a:rPr kumimoji="0" lang="en-US" sz="2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&lt;&lt; </a:t>
            </a:r>
            <a:r>
              <a:rPr lang="el-GR" sz="2800" dirty="0" smtClean="0"/>
              <a:t>σ</a:t>
            </a:r>
            <a:r>
              <a:rPr lang="en-US" sz="2800" baseline="-25000" dirty="0" smtClean="0"/>
              <a:t>c</a:t>
            </a:r>
            <a:r>
              <a:rPr lang="en-US" sz="2800" dirty="0" smtClean="0"/>
              <a:t> (lower tensile rupture stress)</a:t>
            </a:r>
            <a:endParaRPr lang="en-US" sz="2800" baseline="-250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Pressure-dependent material failure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Damage linked to the deviatoric stress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l="27526" t="46875" r="26208" b="47917"/>
          <a:stretch>
            <a:fillRect/>
          </a:stretch>
        </p:blipFill>
        <p:spPr bwMode="auto">
          <a:xfrm>
            <a:off x="1600200" y="3124200"/>
            <a:ext cx="6019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62079" t="33333" r="27965" b="61459"/>
          <a:stretch>
            <a:fillRect/>
          </a:stretch>
        </p:blipFill>
        <p:spPr bwMode="auto">
          <a:xfrm>
            <a:off x="5715000" y="2424953"/>
            <a:ext cx="1600200" cy="47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Failure Criterion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1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Drucker-Prager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failure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criterion: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second </a:t>
            </a:r>
            <a:r>
              <a:rPr lang="en-US" sz="2800" dirty="0" smtClean="0"/>
              <a:t>invariant of the deviatoric part of the </a:t>
            </a:r>
            <a:r>
              <a:rPr lang="en-US" sz="2800" i="1" dirty="0" smtClean="0"/>
              <a:t>effective</a:t>
            </a:r>
            <a:r>
              <a:rPr lang="en-US" sz="2800" dirty="0" smtClean="0"/>
              <a:t> skeleton stress</a:t>
            </a:r>
            <a:endParaRPr lang="en-US" sz="2800" baseline="-250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first </a:t>
            </a:r>
            <a:r>
              <a:rPr lang="en-US" sz="2800" dirty="0" smtClean="0"/>
              <a:t>invariant of the </a:t>
            </a:r>
            <a:r>
              <a:rPr lang="en-US" sz="2800" i="1" dirty="0" smtClean="0"/>
              <a:t>effective</a:t>
            </a:r>
            <a:r>
              <a:rPr lang="en-US" sz="2800" dirty="0" smtClean="0"/>
              <a:t> skeleton stress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constants </a:t>
            </a:r>
            <a:r>
              <a:rPr lang="en-US" sz="2800" dirty="0" smtClean="0"/>
              <a:t>that depend on </a:t>
            </a:r>
            <a:r>
              <a:rPr lang="el-GR" sz="2800" dirty="0" smtClean="0"/>
              <a:t>σ</a:t>
            </a:r>
            <a:r>
              <a:rPr lang="en-US" sz="2800" baseline="-25000" dirty="0" smtClean="0"/>
              <a:t>t</a:t>
            </a:r>
            <a:r>
              <a:rPr lang="en-US" sz="2800" dirty="0" smtClean="0"/>
              <a:t> and </a:t>
            </a:r>
            <a:r>
              <a:rPr lang="el-GR" sz="2800" dirty="0" smtClean="0"/>
              <a:t>σ</a:t>
            </a:r>
            <a:r>
              <a:rPr lang="en-US" sz="2800" baseline="-25000" dirty="0" smtClean="0"/>
              <a:t>c</a:t>
            </a:r>
            <a:r>
              <a:rPr lang="en-US" sz="2800" dirty="0" smtClean="0"/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baseline="0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l="42167" t="28125" r="40849" b="65625"/>
          <a:stretch>
            <a:fillRect/>
          </a:stretch>
        </p:blipFill>
        <p:spPr bwMode="auto">
          <a:xfrm>
            <a:off x="3505200" y="40386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http://www.intechopen.com/source/html/44788/media/image18_w.jpg"/>
          <p:cNvPicPr>
            <a:picLocks noChangeAspect="1" noChangeArrowheads="1"/>
          </p:cNvPicPr>
          <p:nvPr/>
        </p:nvPicPr>
        <p:blipFill>
          <a:blip r:embed="rId3" cstate="print"/>
          <a:srcRect t="12254" r="49000" b="21225"/>
          <a:stretch>
            <a:fillRect/>
          </a:stretch>
        </p:blipFill>
        <p:spPr bwMode="auto">
          <a:xfrm>
            <a:off x="2971800" y="1181848"/>
            <a:ext cx="3276600" cy="2441388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 l="62298" t="29167" r="31845" b="53125"/>
          <a:stretch>
            <a:fillRect/>
          </a:stretch>
        </p:blipFill>
        <p:spPr bwMode="auto">
          <a:xfrm>
            <a:off x="152400" y="4648200"/>
            <a:ext cx="851647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Damage Evolution Law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1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Permanent, irreversible degradation of the elastic properties and hydraulic conductivity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lang="en-US" sz="2800" dirty="0" smtClean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Failure surface: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/>
              <a:t>Consistency condition:                 during failure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sz="2800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19327" t="18750" r="17423" b="27083"/>
          <a:stretch>
            <a:fillRect/>
          </a:stretch>
        </p:blipFill>
        <p:spPr bwMode="auto">
          <a:xfrm>
            <a:off x="304800" y="3795888"/>
            <a:ext cx="5410200" cy="260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 l="34187" t="16667" r="33602" b="77083"/>
          <a:stretch>
            <a:fillRect/>
          </a:stretch>
        </p:blipFill>
        <p:spPr bwMode="auto">
          <a:xfrm>
            <a:off x="3657600" y="2667000"/>
            <a:ext cx="419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 cstate="print"/>
          <a:srcRect l="28331" t="54167" r="64641" b="40625"/>
          <a:stretch>
            <a:fillRect/>
          </a:stretch>
        </p:blipFill>
        <p:spPr bwMode="auto">
          <a:xfrm>
            <a:off x="4724400" y="3276600"/>
            <a:ext cx="91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 cstate="print"/>
          <a:srcRect l="42167" t="51042" r="41435" b="38541"/>
          <a:stretch>
            <a:fillRect/>
          </a:stretch>
        </p:blipFill>
        <p:spPr bwMode="auto">
          <a:xfrm>
            <a:off x="5334000" y="5334000"/>
            <a:ext cx="2133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6" cstate="print"/>
          <a:srcRect l="43338" t="34375" r="42606" b="59375"/>
          <a:stretch>
            <a:fillRect/>
          </a:stretch>
        </p:blipFill>
        <p:spPr bwMode="auto">
          <a:xfrm>
            <a:off x="5562600" y="40386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print"/>
          <a:srcRect l="36896" t="42708" r="35578" b="46875"/>
          <a:stretch>
            <a:fillRect/>
          </a:stretch>
        </p:blipFill>
        <p:spPr bwMode="auto">
          <a:xfrm>
            <a:off x="5562600" y="4572000"/>
            <a:ext cx="3581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62079" t="28125" r="22694" b="47917"/>
          <a:stretch>
            <a:fillRect/>
          </a:stretch>
        </p:blipFill>
        <p:spPr bwMode="auto">
          <a:xfrm>
            <a:off x="4648200" y="2933700"/>
            <a:ext cx="29718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Test Problem in MATLAB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198120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718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194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670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146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622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098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574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050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526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00200" y="3429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447800" y="3352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447800" y="3200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447800" y="3048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447800" y="2895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447800" y="2743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447800" y="2590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47800" y="2438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447800" y="2286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447800" y="2133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447800" y="1981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5240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7526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9812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098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4384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670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895600" y="18288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971800" y="20574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971800" y="22860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971800" y="25146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971800" y="27432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971800" y="29718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971800" y="32004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971800" y="34290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524000" y="449580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8956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7432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5908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384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2860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1336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9812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8288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6764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524000" y="4419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971800" y="5867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971800" y="5715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971800" y="5562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971800" y="5410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971800" y="5257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971800" y="5105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971800" y="4953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971800" y="4800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971800" y="4648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71800" y="4495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Left Brace 63"/>
          <p:cNvSpPr/>
          <p:nvPr/>
        </p:nvSpPr>
        <p:spPr>
          <a:xfrm>
            <a:off x="1143000" y="19812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Brace 64"/>
          <p:cNvSpPr/>
          <p:nvPr/>
        </p:nvSpPr>
        <p:spPr>
          <a:xfrm>
            <a:off x="1143000" y="44958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e 65"/>
          <p:cNvSpPr/>
          <p:nvPr/>
        </p:nvSpPr>
        <p:spPr>
          <a:xfrm rot="5400000">
            <a:off x="2171700" y="34671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eft Brace 66"/>
          <p:cNvSpPr/>
          <p:nvPr/>
        </p:nvSpPr>
        <p:spPr>
          <a:xfrm rot="10800000">
            <a:off x="3276600" y="44958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Left Brace 67"/>
          <p:cNvSpPr/>
          <p:nvPr/>
        </p:nvSpPr>
        <p:spPr>
          <a:xfrm rot="16200000">
            <a:off x="2171700" y="552450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 Brace 68"/>
          <p:cNvSpPr/>
          <p:nvPr/>
        </p:nvSpPr>
        <p:spPr>
          <a:xfrm rot="5400000">
            <a:off x="2171700" y="9525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Left Brace 69"/>
          <p:cNvSpPr/>
          <p:nvPr/>
        </p:nvSpPr>
        <p:spPr>
          <a:xfrm rot="10800000">
            <a:off x="3276600" y="19812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eft Brace 70"/>
          <p:cNvSpPr/>
          <p:nvPr/>
        </p:nvSpPr>
        <p:spPr>
          <a:xfrm rot="16200000">
            <a:off x="2171700" y="300990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838200" y="344769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820947" y="2697192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rot="10800000">
            <a:off x="2268747" y="144061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rot="10800000">
            <a:off x="3429000" y="2057400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858328" y="5969480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841075" y="5218981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 rot="10800000">
            <a:off x="2288875" y="3962400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 rot="10800000">
            <a:off x="3449128" y="4579189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3" cstate="print"/>
          <a:srcRect l="53750" t="31111" r="42500" b="65186"/>
          <a:stretch>
            <a:fillRect/>
          </a:stretch>
        </p:blipFill>
        <p:spPr bwMode="auto">
          <a:xfrm>
            <a:off x="152400" y="33528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3" cstate="print"/>
          <a:srcRect l="55417" t="37036" r="41667" b="60001"/>
          <a:stretch>
            <a:fillRect/>
          </a:stretch>
        </p:blipFill>
        <p:spPr bwMode="auto">
          <a:xfrm>
            <a:off x="3733800" y="19050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3" cstate="print"/>
          <a:srcRect l="53333" t="78509" r="43333" b="17788"/>
          <a:stretch>
            <a:fillRect/>
          </a:stretch>
        </p:blipFill>
        <p:spPr bwMode="auto">
          <a:xfrm>
            <a:off x="3733800" y="42672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3" cstate="print"/>
          <a:srcRect l="54583" t="83692" r="41666" b="12605"/>
          <a:stretch>
            <a:fillRect/>
          </a:stretch>
        </p:blipFill>
        <p:spPr bwMode="auto">
          <a:xfrm>
            <a:off x="152400" y="58674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Content Placeholder 2"/>
          <p:cNvSpPr>
            <a:spLocks noGrp="1"/>
          </p:cNvSpPr>
          <p:nvPr>
            <p:ph idx="1"/>
          </p:nvPr>
        </p:nvSpPr>
        <p:spPr>
          <a:xfrm>
            <a:off x="4495800" y="1570037"/>
            <a:ext cx="41910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2-D cube of </a:t>
            </a:r>
            <a:r>
              <a:rPr lang="en-US" sz="2800" dirty="0" err="1" smtClean="0"/>
              <a:t>poroelastic</a:t>
            </a:r>
            <a:r>
              <a:rPr lang="en-US" sz="2800" dirty="0" smtClean="0"/>
              <a:t> material subjected to an external pressure load</a:t>
            </a:r>
          </a:p>
          <a:p>
            <a:r>
              <a:rPr lang="en-US" sz="2800" dirty="0" smtClean="0"/>
              <a:t> </a:t>
            </a:r>
            <a:r>
              <a:rPr lang="en-US" sz="2800" dirty="0" smtClean="0"/>
              <a:t>               </a:t>
            </a:r>
            <a:r>
              <a:rPr lang="en-US" sz="2800" dirty="0" smtClean="0"/>
              <a:t> </a:t>
            </a:r>
            <a:r>
              <a:rPr lang="en-US" sz="2800" dirty="0" smtClean="0"/>
              <a:t>on  </a:t>
            </a:r>
          </a:p>
          <a:p>
            <a:r>
              <a:rPr lang="en-US" sz="2800" dirty="0" smtClean="0"/>
              <a:t>             on</a:t>
            </a:r>
            <a:endParaRPr lang="en-US" sz="2800" dirty="0" smtClean="0"/>
          </a:p>
          <a:p>
            <a:r>
              <a:rPr lang="en-US" sz="2800" dirty="0" smtClean="0"/>
              <a:t>                    on </a:t>
            </a:r>
            <a:endParaRPr lang="en-US" sz="2800" dirty="0" smtClean="0"/>
          </a:p>
          <a:p>
            <a:r>
              <a:rPr lang="en-US" sz="2800" dirty="0" smtClean="0"/>
              <a:t>                                  on </a:t>
            </a:r>
            <a:endParaRPr lang="en-US" sz="2800" dirty="0" smtClean="0"/>
          </a:p>
          <a:p>
            <a:r>
              <a:rPr lang="en-US" sz="2800" dirty="0" smtClean="0"/>
              <a:t>                      on 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3" cstate="print"/>
          <a:srcRect l="53333" t="78509" r="43333" b="17788"/>
          <a:stretch>
            <a:fillRect/>
          </a:stretch>
        </p:blipFill>
        <p:spPr bwMode="auto">
          <a:xfrm>
            <a:off x="6400800" y="3551237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3" cstate="print"/>
          <a:srcRect l="53750" t="31111" r="42500" b="65186"/>
          <a:stretch>
            <a:fillRect/>
          </a:stretch>
        </p:blipFill>
        <p:spPr bwMode="auto">
          <a:xfrm>
            <a:off x="6781800" y="3017837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3" cstate="print"/>
          <a:srcRect l="54583" t="83692" r="41666" b="12605"/>
          <a:stretch>
            <a:fillRect/>
          </a:stretch>
        </p:blipFill>
        <p:spPr bwMode="auto">
          <a:xfrm>
            <a:off x="7010400" y="4008437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3" cstate="print"/>
          <a:srcRect l="55417" t="37036" r="41667" b="60001"/>
          <a:stretch>
            <a:fillRect/>
          </a:stretch>
        </p:blipFill>
        <p:spPr bwMode="auto">
          <a:xfrm>
            <a:off x="8153400" y="4618037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>
          <a:blip r:embed="rId3" cstate="print"/>
          <a:srcRect l="55417" t="37036" r="41667" b="60001"/>
          <a:stretch>
            <a:fillRect/>
          </a:stretch>
        </p:blipFill>
        <p:spPr bwMode="auto">
          <a:xfrm>
            <a:off x="7239000" y="5075237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Test Problem 1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pic>
        <p:nvPicPr>
          <p:cNvPr id="8" name="myavifil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500313" y="1914525"/>
            <a:ext cx="4143375" cy="32670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200400" y="6477000"/>
            <a:ext cx="2667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00400" y="5486400"/>
            <a:ext cx="0" cy="9906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5600" y="5334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6248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200400" y="5867400"/>
            <a:ext cx="609600" cy="609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10000" y="58674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6934200" cy="4873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dirty="0" smtClean="0"/>
              <a:t>Material: homogeneous, isotropic, time invariant</a:t>
            </a:r>
          </a:p>
          <a:p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Test Problem 2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200400" y="6477000"/>
            <a:ext cx="2667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00400" y="5486400"/>
            <a:ext cx="0" cy="9906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5600" y="5334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6248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200400" y="5867400"/>
            <a:ext cx="2362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6934200" cy="4873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dirty="0" smtClean="0"/>
              <a:t>P(t) = constant</a:t>
            </a:r>
          </a:p>
          <a:p>
            <a:endParaRPr lang="en-US" sz="2800" dirty="0" smtClean="0"/>
          </a:p>
        </p:txBody>
      </p:sp>
      <p:pic>
        <p:nvPicPr>
          <p:cNvPr id="17" name="myavifile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500313" y="1914525"/>
            <a:ext cx="4143375" cy="3267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Pressure Oscillations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Known issue with coupled </a:t>
            </a:r>
            <a:r>
              <a:rPr lang="en-US" dirty="0" err="1" smtClean="0"/>
              <a:t>poromechanics</a:t>
            </a:r>
            <a:endParaRPr lang="en-US" dirty="0" smtClean="0"/>
          </a:p>
          <a:p>
            <a:r>
              <a:rPr lang="en-US" dirty="0" smtClean="0"/>
              <a:t>Occurs for:</a:t>
            </a:r>
          </a:p>
          <a:p>
            <a:pPr lvl="1"/>
            <a:r>
              <a:rPr lang="en-US" dirty="0" smtClean="0"/>
              <a:t>Incompressibility constraint</a:t>
            </a:r>
          </a:p>
          <a:p>
            <a:pPr lvl="1"/>
            <a:r>
              <a:rPr lang="en-US" dirty="0" smtClean="0"/>
              <a:t>Violation of minimum time step criterion</a:t>
            </a:r>
          </a:p>
          <a:p>
            <a:r>
              <a:rPr lang="en-US" dirty="0" smtClean="0"/>
              <a:t>Can be overcome through mesh refinement</a:t>
            </a:r>
          </a:p>
          <a:p>
            <a:r>
              <a:rPr lang="en-US" dirty="0" smtClean="0"/>
              <a:t>There exist several remediation techniques</a:t>
            </a:r>
          </a:p>
          <a:p>
            <a:r>
              <a:rPr lang="en-US" dirty="0" smtClean="0"/>
              <a:t>Fluid pressure </a:t>
            </a:r>
            <a:r>
              <a:rPr lang="en-US" dirty="0" err="1" smtClean="0"/>
              <a:t>Laplacian</a:t>
            </a:r>
            <a:r>
              <a:rPr lang="en-US" dirty="0" smtClean="0"/>
              <a:t> stabilization (FPL)</a:t>
            </a:r>
          </a:p>
          <a:p>
            <a:pPr lvl="1"/>
            <a:r>
              <a:rPr lang="en-US" dirty="0" smtClean="0"/>
              <a:t>Adds stabilization terms to the weak form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yavifile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500313" y="1914525"/>
            <a:ext cx="4143375" cy="326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Test Problem 3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7315200" cy="4873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dirty="0" smtClean="0"/>
              <a:t>Inhomogeneous material properties</a:t>
            </a:r>
          </a:p>
          <a:p>
            <a:endParaRPr lang="en-US" sz="2800" dirty="0" smtClean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 l="33968" t="20833" r="33821" b="64584"/>
          <a:stretch>
            <a:fillRect/>
          </a:stretch>
        </p:blipFill>
        <p:spPr bwMode="auto">
          <a:xfrm>
            <a:off x="2286000" y="5410200"/>
            <a:ext cx="419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&amp; Approach</a:t>
            </a:r>
          </a:p>
          <a:p>
            <a:r>
              <a:rPr lang="en-US" dirty="0" err="1" smtClean="0"/>
              <a:t>Poromechanics</a:t>
            </a:r>
            <a:endParaRPr lang="en-US" dirty="0" smtClean="0"/>
          </a:p>
          <a:p>
            <a:r>
              <a:rPr lang="en-US" dirty="0" smtClean="0"/>
              <a:t>Damage Mechanics</a:t>
            </a:r>
          </a:p>
          <a:p>
            <a:r>
              <a:rPr lang="en-US" dirty="0" smtClean="0"/>
              <a:t>GEOS Implementation</a:t>
            </a:r>
          </a:p>
          <a:p>
            <a:r>
              <a:rPr lang="en-US" dirty="0" smtClean="0"/>
              <a:t>Conclusions &amp; Future Work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Implementation in GEOS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457200" y="16002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Code based around physics `solvers’</a:t>
            </a:r>
          </a:p>
          <a:p>
            <a:pPr marL="800100" lvl="1" indent="-342900">
              <a:spcBef>
                <a:spcPct val="20000"/>
              </a:spcBef>
              <a:buFont typeface="Calibri" pitchFamily="34" charset="0"/>
              <a:buChar char="‒"/>
            </a:pPr>
            <a:r>
              <a:rPr lang="en-US" sz="3200" dirty="0" smtClean="0"/>
              <a:t>Different solvers model different physics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dirty="0" smtClean="0"/>
              <a:t>e.g. solid mechanics or fluid </a:t>
            </a:r>
            <a:r>
              <a:rPr lang="en-US" sz="3200" dirty="0" smtClean="0"/>
              <a:t>mechanics</a:t>
            </a:r>
            <a:endParaRPr lang="en-US" sz="32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/>
              <a:t>Goal</a:t>
            </a:r>
            <a:r>
              <a:rPr lang="en-US" sz="3200" dirty="0" smtClean="0"/>
              <a:t>: create a `</a:t>
            </a:r>
            <a:r>
              <a:rPr lang="en-US" sz="3200" dirty="0" err="1" smtClean="0"/>
              <a:t>Poromechanics</a:t>
            </a:r>
            <a:r>
              <a:rPr lang="en-US" sz="3200" dirty="0" smtClean="0"/>
              <a:t> Solver’ that incorporates a rudimentary damage model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3D Test Problem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6934200" cy="4873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800" dirty="0" smtClean="0"/>
              <a:t>3D version of MATLAB Test Problem 1, using GEOS</a:t>
            </a:r>
          </a:p>
          <a:p>
            <a:endParaRPr lang="en-US" sz="2800" dirty="0" smtClean="0"/>
          </a:p>
        </p:txBody>
      </p:sp>
      <p:pic>
        <p:nvPicPr>
          <p:cNvPr id="5" name="confinedcub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981200" y="1752600"/>
            <a:ext cx="5215467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62079" t="29167" r="24451" b="46875"/>
          <a:stretch>
            <a:fillRect/>
          </a:stretch>
        </p:blipFill>
        <p:spPr bwMode="auto">
          <a:xfrm>
            <a:off x="762000" y="3048000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Pressure-Driven Damage Test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00" y="172672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914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2390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866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42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7818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294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770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246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1722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19800" y="3174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67400" y="30983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67400" y="29459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67400" y="2793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67400" y="26411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67400" y="24887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67400" y="23363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67400" y="21839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867400" y="20315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67400" y="18791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867400" y="172672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943600" y="4615131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7391400" y="56819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391400" y="55295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91400" y="53771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391400" y="52247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391400" y="5072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391400" y="49199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91400" y="47675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391400" y="46151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5562600" y="172672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>
            <a:off x="5562600" y="461513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 rot="5400000">
            <a:off x="6591300" y="358643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/>
          <p:cNvSpPr/>
          <p:nvPr/>
        </p:nvSpPr>
        <p:spPr>
          <a:xfrm rot="10800000">
            <a:off x="7696200" y="4615131"/>
            <a:ext cx="152400" cy="113581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/>
          <p:cNvSpPr/>
          <p:nvPr/>
        </p:nvSpPr>
        <p:spPr>
          <a:xfrm rot="16200000">
            <a:off x="6591300" y="5643832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/>
          <p:cNvSpPr/>
          <p:nvPr/>
        </p:nvSpPr>
        <p:spPr>
          <a:xfrm rot="5400000">
            <a:off x="6591300" y="69802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e 41"/>
          <p:cNvSpPr/>
          <p:nvPr/>
        </p:nvSpPr>
        <p:spPr>
          <a:xfrm rot="10800000">
            <a:off x="7696200" y="172672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/>
          <p:cNvSpPr/>
          <p:nvPr/>
        </p:nvSpPr>
        <p:spPr>
          <a:xfrm rot="16200000">
            <a:off x="6591300" y="275542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5257800" y="319321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240547" y="2442712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10800000">
            <a:off x="6688347" y="118613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rot="10800000">
            <a:off x="7848600" y="1802920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5277928" y="608881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260675" y="5338312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 cstate="print"/>
          <a:srcRect l="53750" t="31111" r="42500" b="65186"/>
          <a:stretch>
            <a:fillRect/>
          </a:stretch>
        </p:blipFill>
        <p:spPr bwMode="auto">
          <a:xfrm>
            <a:off x="4572000" y="309832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 cstate="print"/>
          <a:srcRect l="53333" t="78509" r="43333" b="17788"/>
          <a:stretch>
            <a:fillRect/>
          </a:stretch>
        </p:blipFill>
        <p:spPr bwMode="auto">
          <a:xfrm>
            <a:off x="7924800" y="4988942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 cstate="print"/>
          <a:srcRect l="54583" t="83692" r="41666" b="12605"/>
          <a:stretch>
            <a:fillRect/>
          </a:stretch>
        </p:blipFill>
        <p:spPr bwMode="auto">
          <a:xfrm>
            <a:off x="4572000" y="5986731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 l="53750" t="31111" r="42500" b="65186"/>
          <a:stretch>
            <a:fillRect/>
          </a:stretch>
        </p:blipFill>
        <p:spPr bwMode="auto">
          <a:xfrm>
            <a:off x="8153400" y="1490931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4" name="Straight Connector 53"/>
          <p:cNvCxnSpPr/>
          <p:nvPr/>
        </p:nvCxnSpPr>
        <p:spPr>
          <a:xfrm>
            <a:off x="73152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1628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0104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8580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056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5532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4008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2484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0960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943600" y="1643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391400" y="29387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391400" y="2786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91400" y="26339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391400" y="24815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391400" y="23291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391400" y="21767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391400" y="20243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391400" y="18719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391400" y="1719531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/>
          <a:srcRect l="54583" t="83692" r="41666" b="12605"/>
          <a:stretch>
            <a:fillRect/>
          </a:stretch>
        </p:blipFill>
        <p:spPr bwMode="auto">
          <a:xfrm>
            <a:off x="6400800" y="3769742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Left Brace 73"/>
          <p:cNvSpPr/>
          <p:nvPr/>
        </p:nvSpPr>
        <p:spPr>
          <a:xfrm rot="10800000">
            <a:off x="7696200" y="5750942"/>
            <a:ext cx="152400" cy="304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7391400" y="5827142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7391400" y="6055742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 l="54583" t="83692" r="41666" b="12605"/>
          <a:stretch>
            <a:fillRect/>
          </a:stretch>
        </p:blipFill>
        <p:spPr bwMode="auto">
          <a:xfrm>
            <a:off x="7924800" y="5750942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2D block of initially undamaged </a:t>
            </a:r>
            <a:r>
              <a:rPr lang="en-US" dirty="0" err="1" smtClean="0"/>
              <a:t>poroelastic</a:t>
            </a:r>
            <a:r>
              <a:rPr lang="en-US" dirty="0" smtClean="0"/>
              <a:t> material</a:t>
            </a:r>
          </a:p>
          <a:p>
            <a:pPr lvl="0"/>
            <a:r>
              <a:rPr lang="en-US" dirty="0" smtClean="0"/>
              <a:t>               on  </a:t>
            </a:r>
            <a:endParaRPr lang="en-US" dirty="0" smtClean="0"/>
          </a:p>
          <a:p>
            <a:pPr lvl="0"/>
            <a:r>
              <a:rPr lang="en-US" dirty="0" smtClean="0"/>
              <a:t>            on</a:t>
            </a:r>
            <a:endParaRPr lang="en-US" dirty="0" smtClean="0"/>
          </a:p>
          <a:p>
            <a:pPr lvl="0"/>
            <a:r>
              <a:rPr lang="en-US" dirty="0" smtClean="0"/>
              <a:t>                  on </a:t>
            </a:r>
            <a:r>
              <a:rPr lang="en-US" dirty="0" smtClean="0"/>
              <a:t>top, left, bottom faces of </a:t>
            </a:r>
          </a:p>
          <a:p>
            <a:pPr lvl="0"/>
            <a:r>
              <a:rPr lang="en-US" dirty="0" smtClean="0"/>
              <a:t>                            on right face</a:t>
            </a:r>
          </a:p>
          <a:p>
            <a:pPr lvl="1">
              <a:buNone/>
            </a:pPr>
            <a:r>
              <a:rPr lang="en-US" dirty="0" smtClean="0"/>
              <a:t>(F &lt; 0, inward directed)</a:t>
            </a:r>
            <a:endParaRPr lang="en-US" dirty="0" smtClean="0"/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3" cstate="print"/>
          <a:srcRect l="53333" t="78509" r="43333" b="17788"/>
          <a:stretch>
            <a:fillRect/>
          </a:stretch>
        </p:blipFill>
        <p:spPr bwMode="auto">
          <a:xfrm>
            <a:off x="2590800" y="36576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3" cstate="print"/>
          <a:srcRect l="53750" t="31111" r="42500" b="65186"/>
          <a:stretch>
            <a:fillRect/>
          </a:stretch>
        </p:blipFill>
        <p:spPr bwMode="auto">
          <a:xfrm>
            <a:off x="2819400" y="31242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3" cstate="print"/>
          <a:srcRect l="54583" t="83692" r="41666" b="12605"/>
          <a:stretch>
            <a:fillRect/>
          </a:stretch>
        </p:blipFill>
        <p:spPr bwMode="auto">
          <a:xfrm>
            <a:off x="3581400" y="45720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pic>
        <p:nvPicPr>
          <p:cNvPr id="4" name="lowdamag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28600" y="1828800"/>
            <a:ext cx="4360333" cy="3567545"/>
          </a:xfrm>
          <a:prstGeom prst="rect">
            <a:avLst/>
          </a:prstGeom>
        </p:spPr>
      </p:pic>
      <p:pic>
        <p:nvPicPr>
          <p:cNvPr id="7" name="highdamage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 cstate="print"/>
          <a:stretch>
            <a:fillRect/>
          </a:stretch>
        </p:blipFill>
        <p:spPr>
          <a:xfrm>
            <a:off x="4597400" y="1814947"/>
            <a:ext cx="4394199" cy="359525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752601" y="5410200"/>
            <a:ext cx="1143000" cy="685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10x10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24601" y="5410200"/>
            <a:ext cx="11430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dirty="0" smtClean="0"/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0x20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Depiction of Damage Evolution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3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Differentiate between crack initiation and propagation</a:t>
            </a:r>
          </a:p>
          <a:p>
            <a:pPr lvl="1"/>
            <a:r>
              <a:rPr lang="en-US" dirty="0" smtClean="0"/>
              <a:t>Would require proper identification of crack tips</a:t>
            </a:r>
          </a:p>
          <a:p>
            <a:r>
              <a:rPr lang="en-US" dirty="0" smtClean="0"/>
              <a:t>Investigate anisotropic material degradation</a:t>
            </a:r>
          </a:p>
          <a:p>
            <a:r>
              <a:rPr lang="en-US" dirty="0" smtClean="0"/>
              <a:t>Employ a more sophisticated damage evolution law</a:t>
            </a:r>
          </a:p>
          <a:p>
            <a:pPr lvl="1"/>
            <a:r>
              <a:rPr lang="en-US" dirty="0" smtClean="0"/>
              <a:t>Look at plasticity models for granular materials</a:t>
            </a:r>
          </a:p>
          <a:p>
            <a:pPr lvl="1"/>
            <a:r>
              <a:rPr lang="en-US" dirty="0" smtClean="0"/>
              <a:t>Nonlocal damage theories</a:t>
            </a:r>
          </a:p>
          <a:p>
            <a:r>
              <a:rPr lang="en-US" dirty="0" smtClean="0"/>
              <a:t>Pursue methods for abating spurious pressure oscillations (FPL)</a:t>
            </a:r>
          </a:p>
          <a:p>
            <a:r>
              <a:rPr lang="en-US" dirty="0" smtClean="0"/>
              <a:t>Implement dynamics and finite deformations</a:t>
            </a:r>
          </a:p>
          <a:p>
            <a:r>
              <a:rPr lang="en-US" dirty="0" smtClean="0"/>
              <a:t>Consider multi-phase fluid flow</a:t>
            </a:r>
          </a:p>
          <a:p>
            <a:r>
              <a:rPr lang="en-US" dirty="0" smtClean="0"/>
              <a:t>Investigate a double-porosity model to differentiate between crack porosity vs. rock porosity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Opportunities for Future Work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Questions?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Introduction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Collaboration with LLNL</a:t>
            </a:r>
          </a:p>
          <a:p>
            <a:r>
              <a:rPr lang="en-US" dirty="0" smtClean="0"/>
              <a:t>Interest in modeling hydraulic fracturing</a:t>
            </a:r>
          </a:p>
          <a:p>
            <a:r>
              <a:rPr lang="en-US" dirty="0" smtClean="0"/>
              <a:t>GEOS: suitable platform for such problems</a:t>
            </a:r>
          </a:p>
          <a:p>
            <a:pPr>
              <a:buNone/>
            </a:pPr>
            <a:r>
              <a:rPr lang="en-US" b="1" dirty="0" smtClean="0"/>
              <a:t>Main Goal</a:t>
            </a:r>
            <a:r>
              <a:rPr lang="en-US" dirty="0" smtClean="0"/>
              <a:t>: Implement a new modeling approach within GEOS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Approach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dirty="0" smtClean="0"/>
              <a:t>Homogenized (``Smeared’’) Approach for Modeling Hydraulic Fracture</a:t>
            </a:r>
          </a:p>
          <a:p>
            <a:r>
              <a:rPr lang="en-US" dirty="0" smtClean="0"/>
              <a:t>Treat cracked rock mass as a homogenized medium</a:t>
            </a:r>
          </a:p>
          <a:p>
            <a:pPr lvl="1"/>
            <a:r>
              <a:rPr lang="en-US" dirty="0" smtClean="0"/>
              <a:t>Variable and anisotropic </a:t>
            </a:r>
            <a:r>
              <a:rPr lang="en-US" dirty="0" smtClean="0"/>
              <a:t>stiffness and hydraulic conductivity</a:t>
            </a:r>
          </a:p>
          <a:p>
            <a:pPr lvl="1"/>
            <a:r>
              <a:rPr lang="en-US" dirty="0" smtClean="0"/>
              <a:t>Evolve constitutive behavior via a damage parameter to simulate crack propagation</a:t>
            </a:r>
          </a:p>
          <a:p>
            <a:pPr>
              <a:buNone/>
            </a:pPr>
            <a:r>
              <a:rPr lang="en-US" b="1" dirty="0" smtClean="0"/>
              <a:t>Eliminates the need for:</a:t>
            </a:r>
          </a:p>
          <a:p>
            <a:r>
              <a:rPr lang="en-US" dirty="0" smtClean="0"/>
              <a:t>Re-meshing the geometry as `cracks’ evolve</a:t>
            </a:r>
          </a:p>
          <a:p>
            <a:r>
              <a:rPr lang="en-US" dirty="0" smtClean="0"/>
              <a:t>Contact enforcement between cracked faces</a:t>
            </a:r>
          </a:p>
          <a:p>
            <a:r>
              <a:rPr lang="en-US" dirty="0" smtClean="0"/>
              <a:t>The generation of a separate `flow mesh’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232972" y="4444920"/>
            <a:ext cx="2209800" cy="2209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2"/>
                </a:solidFill>
              </a:rPr>
              <a:t>Poromechanics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Coupled solution of solid deformation and flow in a porous medium</a:t>
            </a:r>
          </a:p>
          <a:p>
            <a:pPr lvl="1"/>
            <a:r>
              <a:rPr lang="en-US" dirty="0" smtClean="0"/>
              <a:t>Quasi-static deformation</a:t>
            </a:r>
          </a:p>
          <a:p>
            <a:pPr lvl="1"/>
            <a:r>
              <a:rPr lang="en-US" dirty="0" smtClean="0"/>
              <a:t>Fully saturated, single phase, diffusive fluid flow</a:t>
            </a:r>
          </a:p>
          <a:p>
            <a:r>
              <a:rPr lang="en-US" dirty="0" smtClean="0"/>
              <a:t>Consider a RVE to define the </a:t>
            </a:r>
            <a:r>
              <a:rPr lang="en-US" dirty="0" err="1" smtClean="0"/>
              <a:t>poroelastic</a:t>
            </a:r>
            <a:r>
              <a:rPr lang="en-US" dirty="0" smtClean="0"/>
              <a:t> solid</a:t>
            </a:r>
          </a:p>
        </p:txBody>
      </p:sp>
      <p:sp>
        <p:nvSpPr>
          <p:cNvPr id="8" name="Regular Pentagon 7"/>
          <p:cNvSpPr/>
          <p:nvPr/>
        </p:nvSpPr>
        <p:spPr>
          <a:xfrm>
            <a:off x="3474343" y="4597318"/>
            <a:ext cx="685800" cy="653143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gular Pentagon 8"/>
          <p:cNvSpPr/>
          <p:nvPr/>
        </p:nvSpPr>
        <p:spPr>
          <a:xfrm rot="3685255">
            <a:off x="4617343" y="4673518"/>
            <a:ext cx="685800" cy="653143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gular Pentagon 9"/>
          <p:cNvSpPr/>
          <p:nvPr/>
        </p:nvSpPr>
        <p:spPr>
          <a:xfrm rot="1160251">
            <a:off x="3764866" y="5202485"/>
            <a:ext cx="1066800" cy="1016000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gular Pentagon 10"/>
          <p:cNvSpPr/>
          <p:nvPr/>
        </p:nvSpPr>
        <p:spPr>
          <a:xfrm rot="3685255">
            <a:off x="4201265" y="4423320"/>
            <a:ext cx="419122" cy="399164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gular Pentagon 11"/>
          <p:cNvSpPr/>
          <p:nvPr/>
        </p:nvSpPr>
        <p:spPr>
          <a:xfrm rot="3685255">
            <a:off x="4911895" y="5439237"/>
            <a:ext cx="419122" cy="399164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gular Pentagon 12"/>
          <p:cNvSpPr/>
          <p:nvPr/>
        </p:nvSpPr>
        <p:spPr>
          <a:xfrm rot="3685255">
            <a:off x="3311695" y="5363037"/>
            <a:ext cx="419122" cy="399164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gular Pentagon 13"/>
          <p:cNvSpPr/>
          <p:nvPr/>
        </p:nvSpPr>
        <p:spPr>
          <a:xfrm rot="3685255">
            <a:off x="4725257" y="5947005"/>
            <a:ext cx="685800" cy="653143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 rot="2569695">
            <a:off x="3102386" y="5794891"/>
            <a:ext cx="685800" cy="653143"/>
          </a:xfrm>
          <a:prstGeom prst="pent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1572" y="4673520"/>
            <a:ext cx="167640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Governing Equations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Equilibrium of the </a:t>
            </a:r>
            <a:r>
              <a:rPr lang="en-US" dirty="0" err="1" smtClean="0"/>
              <a:t>Poroelastic</a:t>
            </a:r>
            <a:r>
              <a:rPr lang="en-US" dirty="0" smtClean="0"/>
              <a:t> Solid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Compressible Fluid Flow in a Porous Medium</a:t>
            </a:r>
          </a:p>
          <a:p>
            <a:pPr lvl="1"/>
            <a:endParaRPr lang="en-US" dirty="0" smtClean="0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 cstate="print"/>
          <a:srcRect l="39239" t="26042" r="29722" b="66666"/>
          <a:stretch>
            <a:fillRect/>
          </a:stretch>
        </p:blipFill>
        <p:spPr bwMode="auto">
          <a:xfrm>
            <a:off x="2590800" y="2200870"/>
            <a:ext cx="4038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 l="38873" t="26042" r="29502" b="60416"/>
          <a:stretch>
            <a:fillRect/>
          </a:stretch>
        </p:blipFill>
        <p:spPr bwMode="auto">
          <a:xfrm>
            <a:off x="2514600" y="4419600"/>
            <a:ext cx="4114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95400" y="5410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Volumetric </a:t>
            </a:r>
            <a:r>
              <a:rPr lang="en-US" dirty="0" smtClean="0"/>
              <a:t>fluid flux</a:t>
            </a:r>
          </a:p>
          <a:p>
            <a:r>
              <a:rPr lang="en-US" dirty="0" err="1" smtClean="0"/>
              <a:t>Lagrangian</a:t>
            </a:r>
            <a:r>
              <a:rPr lang="en-US" dirty="0" smtClean="0"/>
              <a:t> </a:t>
            </a:r>
            <a:r>
              <a:rPr lang="en-US" dirty="0" smtClean="0"/>
              <a:t>porosity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95400" y="281047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</a:t>
            </a:r>
            <a:r>
              <a:rPr lang="en-US" dirty="0" smtClean="0"/>
              <a:t>stress tensor</a:t>
            </a:r>
          </a:p>
          <a:p>
            <a:r>
              <a:rPr lang="en-US" dirty="0" smtClean="0"/>
              <a:t>Overall </a:t>
            </a:r>
            <a:r>
              <a:rPr lang="en-US" dirty="0" smtClean="0"/>
              <a:t>mass density per unit of initial (</a:t>
            </a:r>
            <a:r>
              <a:rPr lang="en-US" dirty="0" err="1" smtClean="0"/>
              <a:t>undeformed</a:t>
            </a:r>
            <a:r>
              <a:rPr lang="en-US" dirty="0" smtClean="0"/>
              <a:t>) volume</a:t>
            </a:r>
          </a:p>
          <a:p>
            <a:r>
              <a:rPr lang="en-US" dirty="0" smtClean="0"/>
              <a:t>Gravitational </a:t>
            </a:r>
            <a:r>
              <a:rPr lang="en-US" dirty="0" smtClean="0"/>
              <a:t>body force (vector)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64148" t="30208" r="33016" b="55922"/>
          <a:stretch>
            <a:fillRect/>
          </a:stretch>
        </p:blipFill>
        <p:spPr bwMode="auto">
          <a:xfrm>
            <a:off x="990600" y="2819400"/>
            <a:ext cx="304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 l="64056" t="44079" r="33016" b="45834"/>
          <a:stretch>
            <a:fillRect/>
          </a:stretch>
        </p:blipFill>
        <p:spPr bwMode="auto">
          <a:xfrm>
            <a:off x="1066800" y="5486400"/>
            <a:ext cx="31473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Constitutive Relations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the </a:t>
            </a:r>
            <a:r>
              <a:rPr lang="en-US" dirty="0" err="1" smtClean="0"/>
              <a:t>Poroelastic</a:t>
            </a:r>
            <a:r>
              <a:rPr lang="en-US" dirty="0" smtClean="0"/>
              <a:t> Solid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95400" y="4182070"/>
            <a:ext cx="716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Tangent </a:t>
            </a:r>
            <a:r>
              <a:rPr lang="en-US" dirty="0" smtClean="0"/>
              <a:t>stiffness modulus of the “skeleton”</a:t>
            </a:r>
          </a:p>
          <a:p>
            <a:r>
              <a:rPr lang="en-US" dirty="0" smtClean="0"/>
              <a:t>``</a:t>
            </a:r>
            <a:r>
              <a:rPr lang="en-US" dirty="0" smtClean="0"/>
              <a:t>Skeleton” strain tensor</a:t>
            </a:r>
          </a:p>
          <a:p>
            <a:r>
              <a:rPr lang="en-US" dirty="0" err="1" smtClean="0"/>
              <a:t>Biot's</a:t>
            </a:r>
            <a:r>
              <a:rPr lang="en-US" dirty="0" smtClean="0"/>
              <a:t> </a:t>
            </a:r>
            <a:r>
              <a:rPr lang="en-US" dirty="0" smtClean="0"/>
              <a:t>modulus (symmetric rank 2 tensor; links total stress and </a:t>
            </a:r>
            <a:r>
              <a:rPr lang="en-US" dirty="0" smtClean="0"/>
              <a:t>fluid</a:t>
            </a:r>
          </a:p>
          <a:p>
            <a:r>
              <a:rPr lang="en-US" dirty="0" smtClean="0"/>
              <a:t>     pressure </a:t>
            </a:r>
            <a:r>
              <a:rPr lang="en-US" dirty="0" smtClean="0"/>
              <a:t>increments)</a:t>
            </a:r>
          </a:p>
          <a:p>
            <a:r>
              <a:rPr lang="en-US" dirty="0" smtClean="0"/>
              <a:t>Fluid </a:t>
            </a:r>
            <a:r>
              <a:rPr lang="en-US" dirty="0" smtClean="0"/>
              <a:t>(pore) pressure</a:t>
            </a:r>
          </a:p>
          <a:p>
            <a:r>
              <a:rPr lang="en-US" dirty="0" smtClean="0"/>
              <a:t>Displacement </a:t>
            </a:r>
            <a:r>
              <a:rPr lang="en-US" dirty="0" smtClean="0"/>
              <a:t>of the ``skeleton”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37116" t="36458" r="41801" b="51042"/>
          <a:stretch>
            <a:fillRect/>
          </a:stretch>
        </p:blipFill>
        <p:spPr bwMode="auto">
          <a:xfrm>
            <a:off x="3200400" y="2971800"/>
            <a:ext cx="2743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 l="45681" t="42709" r="31479" b="51041"/>
          <a:stretch>
            <a:fillRect/>
          </a:stretch>
        </p:blipFill>
        <p:spPr bwMode="auto">
          <a:xfrm>
            <a:off x="3124200" y="25146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63470" t="40625" r="31845" b="31250"/>
          <a:stretch>
            <a:fillRect/>
          </a:stretch>
        </p:blipFill>
        <p:spPr bwMode="auto">
          <a:xfrm>
            <a:off x="821267" y="4191000"/>
            <a:ext cx="49671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Constitutive Relations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the Compressible Fluid</a:t>
            </a: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95400" y="4182070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Fluid </a:t>
            </a:r>
            <a:r>
              <a:rPr lang="en-US" dirty="0" smtClean="0"/>
              <a:t>capacity parameter (scalar valued quantity that links pore </a:t>
            </a:r>
            <a:endParaRPr lang="en-US" dirty="0" smtClean="0"/>
          </a:p>
          <a:p>
            <a:r>
              <a:rPr lang="en-US" dirty="0" smtClean="0"/>
              <a:t>	pressure </a:t>
            </a:r>
            <a:r>
              <a:rPr lang="en-US" dirty="0" smtClean="0"/>
              <a:t>and porosity variation)</a:t>
            </a:r>
          </a:p>
          <a:p>
            <a:r>
              <a:rPr lang="en-US" dirty="0" smtClean="0"/>
              <a:t>Intrinsic </a:t>
            </a:r>
            <a:r>
              <a:rPr lang="en-US" dirty="0" smtClean="0"/>
              <a:t>permeability tensor</a:t>
            </a:r>
          </a:p>
          <a:p>
            <a:r>
              <a:rPr lang="en-US" dirty="0" smtClean="0"/>
              <a:t>Fluid </a:t>
            </a:r>
            <a:r>
              <a:rPr lang="en-US" dirty="0" smtClean="0"/>
              <a:t>viscosity</a:t>
            </a:r>
            <a:endParaRPr lang="en-US" b="1" dirty="0" smtClean="0"/>
          </a:p>
          <a:p>
            <a:r>
              <a:rPr lang="en-US" dirty="0" smtClean="0"/>
              <a:t>Intrinsic </a:t>
            </a:r>
            <a:r>
              <a:rPr lang="en-US" dirty="0" smtClean="0"/>
              <a:t>fluid mass density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/>
          <a:srcRect l="45095" t="42708" r="32064" b="45834"/>
          <a:stretch>
            <a:fillRect/>
          </a:stretch>
        </p:blipFill>
        <p:spPr bwMode="auto">
          <a:xfrm>
            <a:off x="3048000" y="2362200"/>
            <a:ext cx="2971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44144" t="46875" r="31259" b="41667"/>
          <a:stretch>
            <a:fillRect/>
          </a:stretch>
        </p:blipFill>
        <p:spPr bwMode="auto">
          <a:xfrm>
            <a:off x="2971800" y="3124200"/>
            <a:ext cx="320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l="63250" t="57292" r="30893" b="18750"/>
          <a:stretch>
            <a:fillRect/>
          </a:stretch>
        </p:blipFill>
        <p:spPr bwMode="auto">
          <a:xfrm>
            <a:off x="742122" y="4191001"/>
            <a:ext cx="629478" cy="144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Boundary Conditions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the </a:t>
            </a:r>
            <a:r>
              <a:rPr lang="en-US" dirty="0" err="1" smtClean="0"/>
              <a:t>Poroelastic</a:t>
            </a:r>
            <a:r>
              <a:rPr lang="en-US" dirty="0" smtClean="0"/>
              <a:t> Solid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the Compressible Fluid</a:t>
            </a:r>
          </a:p>
          <a:p>
            <a:pPr lvl="1"/>
            <a:endParaRPr lang="en-US" dirty="0" smtClean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0"/>
          <a:ext cx="1676400" cy="1073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  <a:gridCol w="209550"/>
              </a:tblGrid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60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2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996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A9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3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8BFF"/>
                    </a:solidFill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4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A7A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FF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FF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A6FF2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  <a:tr h="21469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solidFill>
                      <a:srgbClr val="FFE38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2939" marR="52939" marT="26469" marB="26469"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1667" t="30370" r="41250" b="58519"/>
          <a:stretch>
            <a:fillRect/>
          </a:stretch>
        </p:blipFill>
        <p:spPr bwMode="auto">
          <a:xfrm>
            <a:off x="1143000" y="2362200"/>
            <a:ext cx="3124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41667" t="78518" r="41250" b="11853"/>
          <a:stretch>
            <a:fillRect/>
          </a:stretch>
        </p:blipFill>
        <p:spPr bwMode="auto">
          <a:xfrm>
            <a:off x="1143000" y="5257800"/>
            <a:ext cx="3124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172200" y="228600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76200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676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152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1628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104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580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056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532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4008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48400" y="3733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096000" y="3657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96000" y="3505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6000" y="3352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0" y="3200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96000" y="3048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96000" y="2895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96000" y="2743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096000" y="2590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96000" y="2438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096000" y="2286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1722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4008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6294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8580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0866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3152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543800" y="2133600"/>
            <a:ext cx="0" cy="1524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7620000" y="23622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7620000" y="25908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7620000" y="28194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620000" y="30480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7620000" y="32766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620000" y="35052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620000" y="3733800"/>
            <a:ext cx="152400" cy="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172200" y="4800600"/>
            <a:ext cx="14478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>
            <a:off x="75438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73914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2390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0866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69342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7818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6294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64770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63246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172200" y="4724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7620000" y="6172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7620000" y="6019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7620000" y="5867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7620000" y="5715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7620000" y="5562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7620000" y="54102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620000" y="52578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7620000" y="51054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7620000" y="49530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7620000" y="4800600"/>
            <a:ext cx="76200" cy="76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Left Brace 127"/>
          <p:cNvSpPr/>
          <p:nvPr/>
        </p:nvSpPr>
        <p:spPr>
          <a:xfrm>
            <a:off x="5791200" y="22860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Left Brace 128"/>
          <p:cNvSpPr/>
          <p:nvPr/>
        </p:nvSpPr>
        <p:spPr>
          <a:xfrm>
            <a:off x="5791200" y="48006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Left Brace 129"/>
          <p:cNvSpPr/>
          <p:nvPr/>
        </p:nvSpPr>
        <p:spPr>
          <a:xfrm rot="5400000">
            <a:off x="6819900" y="37719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e 130"/>
          <p:cNvSpPr/>
          <p:nvPr/>
        </p:nvSpPr>
        <p:spPr>
          <a:xfrm rot="10800000">
            <a:off x="7924800" y="48006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Left Brace 131"/>
          <p:cNvSpPr/>
          <p:nvPr/>
        </p:nvSpPr>
        <p:spPr>
          <a:xfrm rot="16200000">
            <a:off x="6819900" y="582930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Left Brace 132"/>
          <p:cNvSpPr/>
          <p:nvPr/>
        </p:nvSpPr>
        <p:spPr>
          <a:xfrm rot="5400000">
            <a:off x="6819900" y="12573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 Brace 133"/>
          <p:cNvSpPr/>
          <p:nvPr/>
        </p:nvSpPr>
        <p:spPr>
          <a:xfrm rot="10800000">
            <a:off x="7924800" y="2286000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 rot="16200000">
            <a:off x="6819900" y="3314701"/>
            <a:ext cx="152400" cy="14478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5486400" y="375249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5469147" y="3001992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 rot="10800000">
            <a:off x="6916947" y="1745411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138"/>
          <p:cNvSpPr/>
          <p:nvPr/>
        </p:nvSpPr>
        <p:spPr>
          <a:xfrm rot="10800000">
            <a:off x="8077200" y="2362200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/>
          <p:cNvSpPr/>
          <p:nvPr/>
        </p:nvSpPr>
        <p:spPr>
          <a:xfrm>
            <a:off x="5506528" y="6274280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/>
          <p:cNvSpPr/>
          <p:nvPr/>
        </p:nvSpPr>
        <p:spPr>
          <a:xfrm>
            <a:off x="5489275" y="5523781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 rot="10800000">
            <a:off x="6937075" y="4267200"/>
            <a:ext cx="1388853" cy="540589"/>
          </a:xfrm>
          <a:custGeom>
            <a:avLst/>
            <a:gdLst>
              <a:gd name="connsiteX0" fmla="*/ 1388853 w 1388853"/>
              <a:gd name="connsiteY0" fmla="*/ 379562 h 540589"/>
              <a:gd name="connsiteX1" fmla="*/ 1276709 w 1388853"/>
              <a:gd name="connsiteY1" fmla="*/ 500332 h 540589"/>
              <a:gd name="connsiteX2" fmla="*/ 776377 w 1388853"/>
              <a:gd name="connsiteY2" fmla="*/ 457200 h 540589"/>
              <a:gd name="connsiteX3" fmla="*/ 0 w 1388853"/>
              <a:gd name="connsiteY3" fmla="*/ 0 h 54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8853" h="540589">
                <a:moveTo>
                  <a:pt x="1388853" y="379562"/>
                </a:moveTo>
                <a:cubicBezTo>
                  <a:pt x="1383820" y="433477"/>
                  <a:pt x="1378788" y="487392"/>
                  <a:pt x="1276709" y="500332"/>
                </a:cubicBezTo>
                <a:cubicBezTo>
                  <a:pt x="1174630" y="513272"/>
                  <a:pt x="989162" y="540589"/>
                  <a:pt x="776377" y="457200"/>
                </a:cubicBezTo>
                <a:cubicBezTo>
                  <a:pt x="563592" y="373811"/>
                  <a:pt x="281796" y="186905"/>
                  <a:pt x="0" y="0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 rot="10800000">
            <a:off x="8097328" y="4883989"/>
            <a:ext cx="284672" cy="638355"/>
          </a:xfrm>
          <a:custGeom>
            <a:avLst/>
            <a:gdLst>
              <a:gd name="connsiteX0" fmla="*/ 284672 w 284672"/>
              <a:gd name="connsiteY0" fmla="*/ 0 h 638355"/>
              <a:gd name="connsiteX1" fmla="*/ 138023 w 284672"/>
              <a:gd name="connsiteY1" fmla="*/ 138023 h 638355"/>
              <a:gd name="connsiteX2" fmla="*/ 0 w 284672"/>
              <a:gd name="connsiteY2" fmla="*/ 638355 h 63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672" h="638355">
                <a:moveTo>
                  <a:pt x="284672" y="0"/>
                </a:moveTo>
                <a:cubicBezTo>
                  <a:pt x="235070" y="15815"/>
                  <a:pt x="185468" y="31631"/>
                  <a:pt x="138023" y="138023"/>
                </a:cubicBezTo>
                <a:cubicBezTo>
                  <a:pt x="90578" y="244415"/>
                  <a:pt x="45289" y="441385"/>
                  <a:pt x="0" y="63835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2"/>
          <p:cNvPicPr>
            <a:picLocks noChangeAspect="1" noChangeArrowheads="1"/>
          </p:cNvPicPr>
          <p:nvPr/>
        </p:nvPicPr>
        <p:blipFill>
          <a:blip r:embed="rId2" cstate="print"/>
          <a:srcRect l="53750" t="31111" r="42500" b="65186"/>
          <a:stretch>
            <a:fillRect/>
          </a:stretch>
        </p:blipFill>
        <p:spPr bwMode="auto">
          <a:xfrm>
            <a:off x="4800600" y="36576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2"/>
          <p:cNvPicPr>
            <a:picLocks noChangeAspect="1" noChangeArrowheads="1"/>
          </p:cNvPicPr>
          <p:nvPr/>
        </p:nvPicPr>
        <p:blipFill>
          <a:blip r:embed="rId2" cstate="print"/>
          <a:srcRect l="55417" t="37036" r="41667" b="60001"/>
          <a:stretch>
            <a:fillRect/>
          </a:stretch>
        </p:blipFill>
        <p:spPr bwMode="auto">
          <a:xfrm>
            <a:off x="8382000" y="22098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2"/>
          <p:cNvPicPr>
            <a:picLocks noChangeAspect="1" noChangeArrowheads="1"/>
          </p:cNvPicPr>
          <p:nvPr/>
        </p:nvPicPr>
        <p:blipFill>
          <a:blip r:embed="rId2" cstate="print"/>
          <a:srcRect l="53333" t="78509" r="43333" b="17788"/>
          <a:stretch>
            <a:fillRect/>
          </a:stretch>
        </p:blipFill>
        <p:spPr bwMode="auto">
          <a:xfrm>
            <a:off x="8382000" y="45720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2"/>
          <p:cNvPicPr>
            <a:picLocks noChangeAspect="1" noChangeArrowheads="1"/>
          </p:cNvPicPr>
          <p:nvPr/>
        </p:nvPicPr>
        <p:blipFill>
          <a:blip r:embed="rId2" cstate="print"/>
          <a:srcRect l="54583" t="83692" r="41666" b="12605"/>
          <a:stretch>
            <a:fillRect/>
          </a:stretch>
        </p:blipFill>
        <p:spPr bwMode="auto">
          <a:xfrm>
            <a:off x="4800600" y="6172200"/>
            <a:ext cx="68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649</Words>
  <Application>Microsoft Office PowerPoint</Application>
  <PresentationFormat>On-screen Show (4:3)</PresentationFormat>
  <Paragraphs>145</Paragraphs>
  <Slides>25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A Smeared-Crack Approach to Modeling Hydraulic Fracture in GEOS</vt:lpstr>
      <vt:lpstr>Outline</vt:lpstr>
      <vt:lpstr>Introduction</vt:lpstr>
      <vt:lpstr>Approach</vt:lpstr>
      <vt:lpstr>Poromechanics</vt:lpstr>
      <vt:lpstr>Governing Equations</vt:lpstr>
      <vt:lpstr>Constitutive Relations</vt:lpstr>
      <vt:lpstr>Constitutive Relations</vt:lpstr>
      <vt:lpstr>Boundary Conditions</vt:lpstr>
      <vt:lpstr>Weak Form</vt:lpstr>
      <vt:lpstr>Finite Element System of Equations</vt:lpstr>
      <vt:lpstr>Damage Mechanics</vt:lpstr>
      <vt:lpstr>Failure Criterion</vt:lpstr>
      <vt:lpstr>Damage Evolution Law</vt:lpstr>
      <vt:lpstr>Test Problem in MATLAB</vt:lpstr>
      <vt:lpstr>Test Problem 1</vt:lpstr>
      <vt:lpstr>Test Problem 2</vt:lpstr>
      <vt:lpstr>Pressure Oscillations</vt:lpstr>
      <vt:lpstr>Test Problem 3</vt:lpstr>
      <vt:lpstr>Implementation in GEOS</vt:lpstr>
      <vt:lpstr>3D Test Problem</vt:lpstr>
      <vt:lpstr>Pressure-Driven Damage Test</vt:lpstr>
      <vt:lpstr>Depiction of Damage Evolution</vt:lpstr>
      <vt:lpstr>Opportunities for Future Work</vt:lpstr>
      <vt:lpstr>Questions?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Structural Optimization</dc:title>
  <dc:creator>Brian Giffin</dc:creator>
  <cp:lastModifiedBy>Brian Giffin</cp:lastModifiedBy>
  <cp:revision>203</cp:revision>
  <dcterms:created xsi:type="dcterms:W3CDTF">2014-04-23T02:59:04Z</dcterms:created>
  <dcterms:modified xsi:type="dcterms:W3CDTF">2015-02-13T03:12:07Z</dcterms:modified>
</cp:coreProperties>
</file>